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audio1.wav" ContentType="audio/x-wav"/>
  <Override PartName="/ppt/media/audio2.wav" ContentType="audio/x-wav"/>
  <Override PartName="/ppt/media/audio3.wav" ContentType="audio/x-wav"/>
  <Override PartName="/ppt/media/audio4.wav" ContentType="audio/x-wav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0" r:id="rId2"/>
    <p:sldId id="271" r:id="rId3"/>
    <p:sldId id="272" r:id="rId4"/>
    <p:sldId id="257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</p:sldIdLst>
  <p:sldSz cx="12192000" cy="6858000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Tahoma" panose="020B060403050404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00FF"/>
    <a:srgbClr val="FF0066"/>
    <a:srgbClr val="00B050"/>
    <a:srgbClr val="FFFF00"/>
    <a:srgbClr val="5B9BD5"/>
    <a:srgbClr val="FFC000"/>
    <a:srgbClr val="00FF00"/>
    <a:srgbClr val="0000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1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79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9788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1236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27764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40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8933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72729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1395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195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4599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2842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791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13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32C21-FD13-4697-ADCD-F9E33DDFF06F}" type="datetimeFigureOut">
              <a:rPr lang="vi-VN" smtClean="0"/>
              <a:t>01/04/2021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5D699-091F-4322-9983-565B97A178FD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9214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audio3.wav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8.png"/><Relationship Id="rId10" Type="http://schemas.openxmlformats.org/officeDocument/2006/relationships/slide" Target="slide4.xml"/><Relationship Id="rId4" Type="http://schemas.openxmlformats.org/officeDocument/2006/relationships/audio" Target="../media/audio4.wav"/><Relationship Id="rId9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16.GIF"/><Relationship Id="rId3" Type="http://schemas.openxmlformats.org/officeDocument/2006/relationships/audio" Target="../media/audio3.wav"/><Relationship Id="rId7" Type="http://schemas.openxmlformats.org/officeDocument/2006/relationships/image" Target="../media/image31.png"/><Relationship Id="rId12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audio" Target="../media/audio4.wav"/><Relationship Id="rId9" Type="http://schemas.openxmlformats.org/officeDocument/2006/relationships/image" Target="../media/image33.png"/><Relationship Id="rId1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6.GIF"/><Relationship Id="rId3" Type="http://schemas.openxmlformats.org/officeDocument/2006/relationships/audio" Target="../media/audio3.wav"/><Relationship Id="rId7" Type="http://schemas.openxmlformats.org/officeDocument/2006/relationships/image" Target="../media/image36.png"/><Relationship Id="rId12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4.png"/><Relationship Id="rId5" Type="http://schemas.openxmlformats.org/officeDocument/2006/relationships/image" Target="../media/image34.png"/><Relationship Id="rId10" Type="http://schemas.openxmlformats.org/officeDocument/2006/relationships/image" Target="../media/image13.png"/><Relationship Id="rId4" Type="http://schemas.openxmlformats.org/officeDocument/2006/relationships/audio" Target="../media/audio4.wav"/><Relationship Id="rId9" Type="http://schemas.openxmlformats.org/officeDocument/2006/relationships/image" Target="../media/image38.png"/><Relationship Id="rId14" Type="http://schemas.openxmlformats.org/officeDocument/2006/relationships/slide" Target="sl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4.gif"/><Relationship Id="rId3" Type="http://schemas.openxmlformats.org/officeDocument/2006/relationships/slideLayout" Target="../slideLayouts/slideLayout2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2" Type="http://schemas.openxmlformats.org/officeDocument/2006/relationships/audio" Target="../media/media1.wav"/><Relationship Id="rId16" Type="http://schemas.openxmlformats.org/officeDocument/2006/relationships/slide" Target="slide13.xml"/><Relationship Id="rId1" Type="http://schemas.microsoft.com/office/2007/relationships/media" Target="../media/media1.wav"/><Relationship Id="rId6" Type="http://schemas.openxmlformats.org/officeDocument/2006/relationships/slide" Target="slide8.xml"/><Relationship Id="rId11" Type="http://schemas.openxmlformats.org/officeDocument/2006/relationships/slide" Target="slide11.xml"/><Relationship Id="rId5" Type="http://schemas.openxmlformats.org/officeDocument/2006/relationships/slide" Target="slide6.xml"/><Relationship Id="rId15" Type="http://schemas.openxmlformats.org/officeDocument/2006/relationships/image" Target="../media/image6.png"/><Relationship Id="rId10" Type="http://schemas.openxmlformats.org/officeDocument/2006/relationships/slide" Target="slide10.xml"/><Relationship Id="rId4" Type="http://schemas.openxmlformats.org/officeDocument/2006/relationships/image" Target="../media/image3.png"/><Relationship Id="rId9" Type="http://schemas.openxmlformats.org/officeDocument/2006/relationships/slide" Target="slide5.xml"/><Relationship Id="rId1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2.xml"/><Relationship Id="rId6" Type="http://schemas.openxmlformats.org/officeDocument/2006/relationships/audio" Target="../media/audio1.wav"/><Relationship Id="rId5" Type="http://schemas.openxmlformats.org/officeDocument/2006/relationships/slide" Target="slide4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GIF"/><Relationship Id="rId3" Type="http://schemas.openxmlformats.org/officeDocument/2006/relationships/audio" Target="../media/audio3.wav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audio" Target="../media/audio4.wav"/><Relationship Id="rId9" Type="http://schemas.openxmlformats.org/officeDocument/2006/relationships/image" Target="../media/image12.png"/><Relationship Id="rId1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6.GIF"/><Relationship Id="rId3" Type="http://schemas.openxmlformats.org/officeDocument/2006/relationships/audio" Target="../media/audio3.wav"/><Relationship Id="rId7" Type="http://schemas.openxmlformats.org/officeDocument/2006/relationships/image" Target="../media/image19.png"/><Relationship Id="rId12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audio" Target="../media/audio4.wav"/><Relationship Id="rId9" Type="http://schemas.openxmlformats.org/officeDocument/2006/relationships/image" Target="../media/image21.png"/><Relationship Id="rId1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audio3.wav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2.png"/><Relationship Id="rId10" Type="http://schemas.openxmlformats.org/officeDocument/2006/relationships/slide" Target="slide4.xml"/><Relationship Id="rId4" Type="http://schemas.openxmlformats.org/officeDocument/2006/relationships/audio" Target="../media/audio4.wav"/><Relationship Id="rId9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6.GIF"/><Relationship Id="rId3" Type="http://schemas.openxmlformats.org/officeDocument/2006/relationships/audio" Target="../media/audio3.wav"/><Relationship Id="rId7" Type="http://schemas.openxmlformats.org/officeDocument/2006/relationships/image" Target="../media/image25.png"/><Relationship Id="rId12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14.pn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audio" Target="../media/audio4.wav"/><Relationship Id="rId9" Type="http://schemas.openxmlformats.org/officeDocument/2006/relationships/image" Target="../media/image27.png"/><Relationship Id="rId1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\Desktop\TTSP2_NguyenQuocDuong\BlueBoard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8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3079" y="2009955"/>
            <a:ext cx="112488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solidFill>
                  <a:schemeClr val="bg1"/>
                </a:solidFill>
              </a:rPr>
              <a:t>QUY TẮC TÍNH ĐẠO HÀM</a:t>
            </a:r>
          </a:p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(</a:t>
            </a:r>
            <a:r>
              <a:rPr lang="en-US" sz="6000" b="1" dirty="0" err="1" smtClean="0">
                <a:solidFill>
                  <a:schemeClr val="bg1"/>
                </a:solidFill>
              </a:rPr>
              <a:t>Tiết</a:t>
            </a:r>
            <a:r>
              <a:rPr lang="en-US" sz="6000" b="1" dirty="0" smtClean="0">
                <a:solidFill>
                  <a:schemeClr val="bg1"/>
                </a:solidFill>
              </a:rPr>
              <a:t> 3)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6392" y="326372"/>
            <a:ext cx="45288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SỞ GD &amp; ĐT TỈNH BÌNH ĐỊNH</a:t>
            </a:r>
          </a:p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TRƯỜNG THPT TĂNG BẠT HỔ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2597" y="5374256"/>
            <a:ext cx="4093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GVHD: NGUYỄN AN CƯ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GVTT: NGUYỄN QUỐC DƯƠNG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Đạo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hàm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của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hàm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số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rad>
                      </m:den>
                    </m:f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tại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điểm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là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kết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quả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nào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sau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đây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?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 b="-3422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110219" y="2978692"/>
            <a:ext cx="8982960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Arial" panose="020B0604020202020204" pitchFamily="34" charset="0"/>
              </a:rPr>
              <a:t>B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10220" y="4705971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</a:rPr>
              <a:t>D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Không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tồn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tại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3845418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2.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10220" y="2136104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</a:rPr>
              <a:t>A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0.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9" y="3010192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18752" y="3844169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313" y="2167913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9" y="4769482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0" action="ppaction://hlinksldjump"/>
          </p:cNvPr>
          <p:cNvSpPr/>
          <p:nvPr/>
        </p:nvSpPr>
        <p:spPr>
          <a:xfrm>
            <a:off x="11107948" y="6067247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792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638355" y="199868"/>
                <a:ext cx="11064815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Cho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hàm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số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=2</m:t>
                    </m:r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−3</m:t>
                    </m:r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.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Tập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nghiệm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của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bất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phương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>
                    <a:solidFill>
                      <a:prstClr val="black"/>
                    </a:solidFill>
                    <a:latin typeface="Arial" panose="020B0604020202020204" pitchFamily="34" charset="0"/>
                  </a:rPr>
                  <a:t>trình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)≥0</m:t>
                    </m:r>
                  </m:oMath>
                </a14:m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là?</a:t>
                </a:r>
                <a:endParaRPr lang="vi-VN" sz="3200" dirty="0">
                  <a:solidFill>
                    <a:prstClr val="black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55" y="199868"/>
                <a:ext cx="11064815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0219" y="2978692"/>
                <a:ext cx="8982960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B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19" y="2978692"/>
                <a:ext cx="8982960" cy="770816"/>
              </a:xfrm>
              <a:prstGeom prst="rect">
                <a:avLst/>
              </a:prstGeom>
              <a:blipFill rotWithShape="1">
                <a:blip r:embed="rId6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110220" y="1915064"/>
                <a:ext cx="8982959" cy="968672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noProof="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A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"/>
                        <m:ctrlPr>
                          <a:rPr kumimoji="0" lang="vi-V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kumimoji="0" lang="vi-V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lang="en-US" sz="3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≤</m:t>
                              </m:r>
                              <m:r>
                                <a:rPr lang="en-US" sz="3200" b="0" i="1" smtClean="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𝑥</m:t>
                              </m:r>
                              <m:r>
                                <a:rPr kumimoji="0" lang="en-US" sz="32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Cambria Math"/>
                                </a:rPr>
                                <m:t>≥1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915064"/>
                <a:ext cx="8982959" cy="968672"/>
              </a:xfrm>
              <a:prstGeom prst="rect">
                <a:avLst/>
              </a:prstGeom>
              <a:blipFill rotWithShape="1">
                <a:blip r:embed="rId7"/>
                <a:stretch>
                  <a:fillRect l="-169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10220" y="384541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</a:rPr>
                      <m:t>≥0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3845418"/>
                <a:ext cx="8982959" cy="770816"/>
              </a:xfrm>
              <a:prstGeom prst="rect">
                <a:avLst/>
              </a:prstGeom>
              <a:blipFill rotWithShape="1">
                <a:blip r:embed="rId8"/>
                <a:stretch>
                  <a:fillRect l="-1696" b="-14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10220" y="4705970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noProof="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D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0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≤1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4705970"/>
                <a:ext cx="8982959" cy="770816"/>
              </a:xfrm>
              <a:prstGeom prst="rect">
                <a:avLst/>
              </a:prstGeom>
              <a:blipFill rotWithShape="1">
                <a:blip r:embed="rId9"/>
                <a:stretch>
                  <a:fillRect l="-1696" b="-14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9" y="3010192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18752" y="3844169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9" y="4760963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2176431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4" action="ppaction://hlinksldjump"/>
          </p:cNvPr>
          <p:cNvSpPr/>
          <p:nvPr/>
        </p:nvSpPr>
        <p:spPr>
          <a:xfrm>
            <a:off x="11107948" y="6067247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33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651476" y="199869"/>
                <a:ext cx="10916541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Phương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trình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tiếp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tuyến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của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đồ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thị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hàm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số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−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tại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điểm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có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hoành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độ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là?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76" y="199869"/>
                <a:ext cx="10916541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 b="-190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blipFill rotWithShape="1">
                <a:blip r:embed="rId6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110221" y="3777441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C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1" y="3777441"/>
                <a:ext cx="8982959" cy="770816"/>
              </a:xfrm>
              <a:prstGeom prst="rect">
                <a:avLst/>
              </a:prstGeom>
              <a:blipFill rotWithShape="1">
                <a:blip r:embed="rId7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10219" y="286742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B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+2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19" y="2867428"/>
                <a:ext cx="8982959" cy="770816"/>
              </a:xfrm>
              <a:prstGeom prst="rect">
                <a:avLst/>
              </a:prstGeom>
              <a:blipFill rotWithShape="1">
                <a:blip r:embed="rId8"/>
                <a:stretch>
                  <a:fillRect l="-1696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19589" y="468949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𝑦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=2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89" y="4689498"/>
                <a:ext cx="8982959" cy="770816"/>
              </a:xfrm>
              <a:prstGeom prst="rect">
                <a:avLst/>
              </a:prstGeom>
              <a:blipFill rotWithShape="1">
                <a:blip r:embed="rId9"/>
                <a:stretch>
                  <a:fillRect l="-1765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333" y="1980724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98012" y="2934156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4766118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06" y="3777441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4" action="ppaction://hlinksldjump"/>
          </p:cNvPr>
          <p:cNvSpPr/>
          <p:nvPr/>
        </p:nvSpPr>
        <p:spPr>
          <a:xfrm>
            <a:off x="11082069" y="6094563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57703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\Desktop\TTSP2_NguyenQuocDuong\BlueBoard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8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3079" y="1570008"/>
            <a:ext cx="112488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Tx/>
              <a:buChar char="-"/>
            </a:pPr>
            <a:r>
              <a:rPr lang="en-US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Ghi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4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Tx/>
              <a:buChar char="-"/>
            </a:pP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BTVN: </a:t>
            </a:r>
            <a:r>
              <a:rPr lang="en-US" sz="4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SGK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tắc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(</a:t>
            </a:r>
            <a:r>
              <a:rPr lang="en-US" sz="4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4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162, 163</a:t>
            </a:r>
            <a:r>
              <a:rPr lang="en-US" sz="4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en-US" sz="4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26611" y="360615"/>
            <a:ext cx="4528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DẶN DÒ VỀ NHÀ</a:t>
            </a:r>
            <a:endParaRPr lang="en-U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2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\Desktop\TTSP2_NguyenQuocDuong\BlueBoard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8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6392" y="326372"/>
            <a:ext cx="452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947025"/>
                  </p:ext>
                </p:extLst>
              </p:nvPr>
            </p:nvGraphicFramePr>
            <p:xfrm>
              <a:off x="621102" y="788037"/>
              <a:ext cx="11110823" cy="5414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10823"/>
                  </a:tblGrid>
                  <a:tr h="11963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5400" dirty="0" smtClean="0">
                              <a:solidFill>
                                <a:schemeClr val="bg1"/>
                              </a:solidFill>
                            </a:rPr>
                            <a:t>1.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±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±</m:t>
                              </m:r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sz="5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1963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5400" dirty="0" smtClean="0">
                              <a:solidFill>
                                <a:schemeClr val="bg1"/>
                              </a:solidFill>
                            </a:rPr>
                            <a:t>2.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.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𝒖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sz="5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19636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5400" dirty="0" smtClean="0">
                              <a:solidFill>
                                <a:schemeClr val="bg1"/>
                              </a:solidFill>
                            </a:rPr>
                            <a:t>3.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𝒌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.</m:t>
                                      </m:r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𝒌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.</m:t>
                              </m:r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</m:oMath>
                          </a14:m>
                          <a:endParaRPr lang="en-US" sz="5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  <a:tr h="1825249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5400" dirty="0" smtClean="0">
                              <a:solidFill>
                                <a:schemeClr val="bg1"/>
                              </a:solidFill>
                            </a:rPr>
                            <a:t>4.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5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540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𝒖</m:t>
                                          </m:r>
                                        </m:num>
                                        <m:den>
                                          <m:r>
                                            <a:rPr lang="en-US" sz="540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/>
                                            </a:rPr>
                                            <m:t>𝒗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5400" i="1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  <m:sup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.</m:t>
                                  </m:r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𝒗</m:t>
                                  </m:r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𝒖</m:t>
                                  </m:r>
                                  <m:r>
                                    <a:rPr lang="en-US" sz="5400" smtClean="0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.</m:t>
                                  </m:r>
                                  <m:sSup>
                                    <m:sSup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5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n-US" sz="5400" smtClean="0">
                                          <a:solidFill>
                                            <a:schemeClr val="bg1"/>
                                          </a:solidFill>
                                          <a:latin typeface="Cambria Math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       (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𝒗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)≠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5400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endParaRPr lang="en-US" sz="54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0947025"/>
                  </p:ext>
                </p:extLst>
              </p:nvPr>
            </p:nvGraphicFramePr>
            <p:xfrm>
              <a:off x="621102" y="788037"/>
              <a:ext cx="11110823" cy="541435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110823"/>
                  </a:tblGrid>
                  <a:tr h="1196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55" t="-13776" b="-353571"/>
                          </a:stretch>
                        </a:blipFill>
                      </a:tcPr>
                    </a:tc>
                  </a:tr>
                  <a:tr h="1196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55" t="-113776" b="-253571"/>
                          </a:stretch>
                        </a:blipFill>
                      </a:tcPr>
                    </a:tc>
                  </a:tr>
                  <a:tr h="11963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55" t="-212690" b="-152284"/>
                          </a:stretch>
                        </a:blipFill>
                      </a:tcPr>
                    </a:tc>
                  </a:tr>
                  <a:tr h="18252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1">
                          <a:blip r:embed="rId3"/>
                          <a:stretch>
                            <a:fillRect l="-55" t="-206020" b="-33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3144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guye\Desktop\TTSP2_NguyenQuocDuong\BlueBoard-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581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16392" y="326372"/>
            <a:ext cx="4528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59809845"/>
                  </p:ext>
                </p:extLst>
              </p:nvPr>
            </p:nvGraphicFramePr>
            <p:xfrm>
              <a:off x="280981" y="250167"/>
              <a:ext cx="11489139" cy="622827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189486"/>
                    <a:gridCol w="5299653"/>
                  </a:tblGrid>
                  <a:tr h="822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bg1"/>
                              </a:solidFill>
                            </a:rPr>
                            <a:t>Đạo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của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hàm cơ bản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bg1"/>
                              </a:solidFill>
                            </a:rPr>
                            <a:t>Đạo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của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hợp</a:t>
                          </a:r>
                          <a:endParaRPr lang="en-US" sz="360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9292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vi-VN" sz="32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c</m:t>
                                    </m:r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=0</m:t>
                                </m:r>
                                <m: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4389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x</m:t>
                                </m:r>
                                <m: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’=1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5809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)′=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  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vi-VN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≥1, 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∈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)′=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𝑛</m:t>
                                </m:r>
                                <m:r>
                                  <a:rPr lang="en-US" sz="3200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.</m:t>
                                </m:r>
                                <m:sSup>
                                  <m:sSup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𝑛</m:t>
                                    </m:r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𝑢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′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1699546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32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vi-VN" sz="3200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vi-VN" sz="3200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vi-VN" sz="3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vi-VN" sz="3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(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≠0)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32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vi-VN" sz="3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vi-VN" sz="32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𝑢</m:t>
                                          </m:r>
                                          <m:r>
                                            <a:rPr lang="en-US" sz="3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3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x</m:t>
                                          </m:r>
                                          <m:r>
                                            <a:rPr lang="en-US" sz="3200" smtClean="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vi-VN" sz="3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vi-VN" sz="320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</a:rPr>
                                <m:t>=−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vi-VN" sz="3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vi-VN" sz="3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′(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x</m:t>
                                  </m:r>
                                  <m: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vi-VN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32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 , ( </a:t>
                          </a:r>
                          <a14:m>
                            <m:oMath xmlns:m="http://schemas.openxmlformats.org/officeDocument/2006/math">
                              <m:r>
                                <a:rPr lang="en-US" sz="3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en-US" sz="320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3200" smtClean="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</a:rPr>
                                <m:t>≠0)</m:t>
                              </m:r>
                            </m:oMath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141161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i="1" smtClean="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ad>
                                          <m:radPr>
                                            <m:degHide m:val="on"/>
                                            <m:ctrlPr>
                                              <a:rPr lang="en-US" sz="3200" i="1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</m:ctrlPr>
                                          </m:radPr>
                                          <m:deg/>
                                          <m:e>
                                            <m:r>
                                              <a:rPr lang="vi-VN" sz="3200">
                                                <a:solidFill>
                                                  <a:schemeClr val="bg1"/>
                                                </a:solidFill>
                                                <a:effectLst/>
                                                <a:latin typeface="Cambria Math"/>
                                              </a:rPr>
                                              <m:t>𝑥</m:t>
                                            </m:r>
                                          </m:e>
                                        </m:rad>
                                      </m:e>
                                    </m:d>
                                  </m:e>
                                  <m:sup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3200" i="1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vi-VN" sz="32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sz="3200" i="1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vi-VN" sz="3200">
                                            <a:solidFill>
                                              <a:schemeClr val="bg1"/>
                                            </a:solidFill>
                                            <a:effectLst/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</m:rad>
                                  </m:den>
                                </m:f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(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vi-VN" sz="32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/>
                                  </a:rPr>
                                  <m:t> &gt;0)</m:t>
                                </m:r>
                              </m:oMath>
                            </m:oMathPara>
                          </a14:m>
                          <a:endParaRPr lang="en-US" sz="3200" kern="1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vi-VN" sz="3200" dirty="0" smtClean="0">
                              <a:solidFill>
                                <a:schemeClr val="bg1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vi-VN" sz="3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</m:rad>
                              <m:r>
                                <a:rPr lang="vi-VN" sz="3200">
                                  <a:solidFill>
                                    <a:schemeClr val="bg1"/>
                                  </a:solidFill>
                                  <a:effectLst/>
                                  <a:latin typeface="Cambria Math"/>
                                </a:rPr>
                                <m:t>)′=</m:t>
                              </m:r>
                              <m:f>
                                <m:fPr>
                                  <m:ctrlPr>
                                    <a:rPr lang="en-US" sz="32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vi-VN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vi-VN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′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vi-VN" sz="32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/>
                                    </a:rPr>
                                    <m:t>2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sz="32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vi-VN" sz="32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/>
                                        </a:rPr>
                                        <m:t>𝑢</m:t>
                                      </m:r>
                                    </m:e>
                                  </m:rad>
                                </m:den>
                              </m:f>
                            </m:oMath>
                          </a14:m>
                          <a:endParaRPr lang="en-US" sz="32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Times New Roman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8190763"/>
                  </p:ext>
                </p:extLst>
              </p:nvPr>
            </p:nvGraphicFramePr>
            <p:xfrm>
              <a:off x="280981" y="250167"/>
              <a:ext cx="11489139" cy="622827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18900000" algn="bl" rotWithShape="0">
                        <a:prstClr val="black">
                          <a:alpha val="40000"/>
                        </a:prstClr>
                      </a:outerShdw>
                    </a:effectLst>
                    <a:tableStyleId>{5940675A-B579-460E-94D1-54222C63F5DA}</a:tableStyleId>
                  </a:tblPr>
                  <a:tblGrid>
                    <a:gridCol w="6189486"/>
                    <a:gridCol w="5299653"/>
                  </a:tblGrid>
                  <a:tr h="8222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err="1" smtClean="0">
                              <a:solidFill>
                                <a:schemeClr val="bg1"/>
                              </a:solidFill>
                            </a:rPr>
                            <a:t>Đạo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của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hàm cơ bản</a:t>
                          </a:r>
                          <a:endParaRPr lang="en-US" sz="3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 smtClean="0">
                              <a:solidFill>
                                <a:schemeClr val="bg1"/>
                              </a:solidFill>
                            </a:rPr>
                            <a:t>Đạo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của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err="1" smtClean="0">
                              <a:solidFill>
                                <a:schemeClr val="bg1"/>
                              </a:solidFill>
                            </a:rPr>
                            <a:t>hàm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en-US" sz="3600" baseline="0" dirty="0" smtClean="0">
                              <a:solidFill>
                                <a:schemeClr val="bg1"/>
                              </a:solidFill>
                            </a:rPr>
                            <a:t>hợp</a:t>
                          </a:r>
                          <a:endParaRPr lang="en-US" sz="360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9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4" t="-114615" r="-86995" b="-58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4389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4" t="-228689" r="-86995" b="-5237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32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75809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4" t="-323387" r="-86995" b="-4153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7126" t="-323387" r="-1494" b="-415323"/>
                          </a:stretch>
                        </a:blipFill>
                      </a:tcPr>
                    </a:tc>
                  </a:tr>
                  <a:tr h="16995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4" t="-188172" r="-86995" b="-84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7126" t="-188172" r="-1494" b="-84588"/>
                          </a:stretch>
                        </a:blipFill>
                      </a:tcPr>
                    </a:tc>
                  </a:tr>
                  <a:tr h="14116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94" t="-346552" r="-86995" b="-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17126" t="-346552" r="-1494" b="-172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12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vong quay"/>
          <p:cNvGrpSpPr/>
          <p:nvPr/>
        </p:nvGrpSpPr>
        <p:grpSpPr>
          <a:xfrm>
            <a:off x="5799859" y="462610"/>
            <a:ext cx="5042126" cy="5036855"/>
            <a:chOff x="5425622" y="292790"/>
            <a:chExt cx="5834378" cy="582828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5622" y="292790"/>
              <a:ext cx="5834378" cy="582828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4949661">
              <a:off x="6674685" y="126928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30</a:t>
              </a:r>
              <a:endParaRPr lang="vi-V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2232592">
              <a:off x="5742637" y="2184872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40</a:t>
              </a:r>
              <a:endParaRPr lang="vi-VN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7590276">
              <a:off x="8020996" y="1266361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</a:t>
              </a:r>
              <a:endParaRPr lang="vi-VN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0155085">
              <a:off x="8917980" y="218947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10</a:t>
              </a:r>
              <a:endParaRPr lang="vi-V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9501114">
              <a:off x="5697321" y="3524665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50</a:t>
              </a:r>
              <a:endParaRPr lang="vi-V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6703311">
              <a:off x="6660976" y="449299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60</a:t>
              </a:r>
              <a:endParaRPr lang="vi-VN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3829829">
              <a:off x="8019634" y="4500236"/>
              <a:ext cx="2025648" cy="67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70</a:t>
              </a:r>
              <a:endParaRPr lang="vi-VN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 rot="1321648">
              <a:off x="9043048" y="3572563"/>
              <a:ext cx="2016633" cy="534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Nhân</a:t>
              </a:r>
              <a:r>
                <a:rPr lang="en-GB" sz="2400" b="1" dirty="0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GB" sz="2400" b="1" dirty="0" err="1" smtClean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đôi</a:t>
              </a:r>
              <a:endParaRPr lang="vi-VN" sz="2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23" name="Isosceles Triangle 2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5" name="quay dung"/>
          <p:cNvSpPr/>
          <p:nvPr/>
        </p:nvSpPr>
        <p:spPr>
          <a:xfrm>
            <a:off x="9287691" y="5878286"/>
            <a:ext cx="2704012" cy="849085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QUAY</a:t>
            </a:r>
            <a:endParaRPr lang="vi-VN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ounded Rectangle 25">
            <a:hlinkClick r:id="rId5" action="ppaction://hlinksldjump"/>
          </p:cNvPr>
          <p:cNvSpPr/>
          <p:nvPr/>
        </p:nvSpPr>
        <p:spPr>
          <a:xfrm>
            <a:off x="857805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>
            <a:hlinkClick r:id="rId6" action="ppaction://hlinksldjump"/>
          </p:cNvPr>
          <p:cNvSpPr/>
          <p:nvPr/>
        </p:nvSpPr>
        <p:spPr>
          <a:xfrm>
            <a:off x="2355722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ounded Rectangle 27">
            <a:hlinkClick r:id="rId7" action="ppaction://hlinksldjump"/>
          </p:cNvPr>
          <p:cNvSpPr/>
          <p:nvPr/>
        </p:nvSpPr>
        <p:spPr>
          <a:xfrm>
            <a:off x="3853638" y="2186976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ounded Rectangle 34">
            <a:hlinkClick r:id="rId8" action="ppaction://hlinksldjump"/>
          </p:cNvPr>
          <p:cNvSpPr/>
          <p:nvPr/>
        </p:nvSpPr>
        <p:spPr>
          <a:xfrm>
            <a:off x="858563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Rounded Rectangle 35">
            <a:hlinkClick r:id="rId9" action="ppaction://hlinksldjump"/>
          </p:cNvPr>
          <p:cNvSpPr/>
          <p:nvPr/>
        </p:nvSpPr>
        <p:spPr>
          <a:xfrm>
            <a:off x="2356480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Rounded Rectangle 36">
            <a:hlinkClick r:id="rId10" action="ppaction://hlinksldjump"/>
          </p:cNvPr>
          <p:cNvSpPr/>
          <p:nvPr/>
        </p:nvSpPr>
        <p:spPr>
          <a:xfrm>
            <a:off x="3854396" y="3733049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Rounded Rectangle 37">
            <a:hlinkClick r:id="rId11" action="ppaction://hlinksldjump"/>
          </p:cNvPr>
          <p:cNvSpPr/>
          <p:nvPr/>
        </p:nvSpPr>
        <p:spPr>
          <a:xfrm>
            <a:off x="859321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>
            <a:hlinkClick r:id="rId12" action="ppaction://hlinksldjump"/>
          </p:cNvPr>
          <p:cNvSpPr/>
          <p:nvPr/>
        </p:nvSpPr>
        <p:spPr>
          <a:xfrm>
            <a:off x="2357238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Rounded Rectangle 39">
            <a:hlinkClick r:id="rId9" action="ppaction://hlinksldjump"/>
          </p:cNvPr>
          <p:cNvSpPr/>
          <p:nvPr/>
        </p:nvSpPr>
        <p:spPr>
          <a:xfrm>
            <a:off x="3855154" y="5279122"/>
            <a:ext cx="1337688" cy="1337688"/>
          </a:xfrm>
          <a:prstGeom prst="roundRect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  <a:endParaRPr lang="vi-VN" sz="4400" b="1" dirty="0">
              <a:solidFill>
                <a:schemeClr val="tx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2426" y="95110"/>
            <a:ext cx="5121915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VÒNG QUAY </a:t>
            </a:r>
          </a:p>
          <a:p>
            <a:pPr algn="ctr"/>
            <a:r>
              <a:rPr lang="en-US" sz="6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MAY MẮN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7" y="845531"/>
            <a:ext cx="495300" cy="4381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739" y="1207472"/>
            <a:ext cx="495300" cy="438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0" y="680278"/>
            <a:ext cx="495300" cy="4381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94" y="2397345"/>
            <a:ext cx="1354214" cy="1155064"/>
          </a:xfrm>
          <a:prstGeom prst="rect">
            <a:avLst/>
          </a:prstGeom>
        </p:spPr>
      </p:pic>
      <p:pic>
        <p:nvPicPr>
          <p:cNvPr id="3" name="vongqua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714152" y="-693733"/>
            <a:ext cx="609600" cy="609600"/>
          </a:xfrm>
          <a:prstGeom prst="rect">
            <a:avLst/>
          </a:prstGeom>
        </p:spPr>
      </p:pic>
      <p:sp>
        <p:nvSpPr>
          <p:cNvPr id="31" name="Isosceles Triangle 3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2" name="Isosceles Triangle 3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Isosceles Triangle 3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4" name="Isosceles Triangle 3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2" name="Isosceles Triangle 4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Isosceles Triangle 4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8" name="Isosceles Triangle 4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Isosceles Triangle 4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Isosceles Triangle 4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Isosceles Triangle 5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Isosceles Triangle 51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Isosceles Triangle 52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4" name="Isosceles Triangle 53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5" name="Isosceles Triangle 54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6" name="Isosceles Triangle 55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7" name="Isosceles Triangle 56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8" name="Isosceles Triangle 57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Isosceles Triangle 58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0" name="Isosceles Triangle 59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1" name="Isosceles Triangle 60"/>
          <p:cNvSpPr/>
          <p:nvPr/>
        </p:nvSpPr>
        <p:spPr>
          <a:xfrm rot="16200000">
            <a:off x="10840537" y="2330646"/>
            <a:ext cx="605716" cy="1320071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4" name="Heart 23">
            <a:hlinkClick r:id="rId16" action="ppaction://hlinksldjump"/>
          </p:cNvPr>
          <p:cNvSpPr/>
          <p:nvPr/>
        </p:nvSpPr>
        <p:spPr>
          <a:xfrm rot="5400000">
            <a:off x="11351621" y="2586449"/>
            <a:ext cx="783772" cy="783770"/>
          </a:xfrm>
          <a:prstGeom prst="hear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516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1.25E-6 -2.59259E-6 L 1.25E-6 -0.02407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04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3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5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304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2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6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7" fill="hold">
                      <p:stCondLst>
                        <p:cond delay="0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14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5" fill="hold">
                      <p:stCondLst>
                        <p:cond delay="0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2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" grpId="0"/>
      <p:bldP spid="31" grpId="0" animBg="1"/>
      <p:bldP spid="32" grpId="0" animBg="1"/>
      <p:bldP spid="33" grpId="0" animBg="1"/>
      <p:bldP spid="34" grpId="0" animBg="1"/>
      <p:bldP spid="42" grpId="0" animBg="1"/>
      <p:bldP spid="4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GIF\cefff279392c6931f4c8219c8c3134f5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3192" y="3126721"/>
            <a:ext cx="9756476" cy="376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4301" y="176992"/>
            <a:ext cx="5629275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8800" b="1" cap="all" dirty="0">
                <a:solidFill>
                  <a:srgbClr val="FF0000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lucky number</a:t>
            </a:r>
          </a:p>
        </p:txBody>
      </p:sp>
      <p:pic>
        <p:nvPicPr>
          <p:cNvPr id="7" name="Picture 2" descr="C:\Users\Administrator\Desktop\GIF\fireworks-png-gif-7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304801"/>
            <a:ext cx="23812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esktop\GIF\fireworks-png-gif-7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01200" y="-223838"/>
            <a:ext cx="23812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Administrator\Desktop\GIF\fireworks-png-gif-7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1690" y="4203700"/>
            <a:ext cx="2381250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 Arrow 2">
            <a:hlinkClick r:id="rId5" action="ppaction://hlinksldjump"/>
          </p:cNvPr>
          <p:cNvSpPr/>
          <p:nvPr/>
        </p:nvSpPr>
        <p:spPr>
          <a:xfrm>
            <a:off x="11076317" y="6029865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531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applause.wav"/>
          </p:stSnd>
        </p:sndAc>
      </p:transition>
    </mc:Choice>
    <mc:Fallback xmlns="">
      <p:transition spd="slow"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Đạo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hàm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của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hàm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3200" dirty="0" err="1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số</a:t>
                </a:r>
                <a:r>
                  <a:rPr lang="en-US" sz="3200" dirty="0" smtClean="0">
                    <a:solidFill>
                      <a:prstClr val="black"/>
                    </a:solidFill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𝑦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b="0" i="1" smtClean="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=5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kumimoji="0" lang="en-US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0" lang="en-US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4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.(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−2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blipFill rotWithShape="1">
                <a:blip r:embed="rId6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110220" y="2883479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=5</m:t>
                    </m:r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.(3</m:t>
                    </m:r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−4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𝑥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2883479"/>
                <a:ext cx="8982959" cy="770816"/>
              </a:xfrm>
              <a:prstGeom prst="rect">
                <a:avLst/>
              </a:prstGeom>
              <a:blipFill rotWithShape="1">
                <a:blip r:embed="rId7"/>
                <a:stretch>
                  <a:fillRect l="-1696" b="-14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10220" y="3819540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=5</m:t>
                    </m:r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−2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−4</m:t>
                            </m:r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3819540"/>
                <a:ext cx="8982959" cy="770816"/>
              </a:xfrm>
              <a:prstGeom prst="rect">
                <a:avLst/>
              </a:prstGeom>
              <a:blipFill rotWithShape="1">
                <a:blip r:embed="rId8"/>
                <a:stretch>
                  <a:fillRect l="-1696" b="-142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10220" y="4702499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3200" i="1">
                            <a:solidFill>
                              <a:prstClr val="black"/>
                            </a:solidFill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=5</m:t>
                    </m:r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−2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3200" b="0" i="1" smtClean="0">
                        <a:solidFill>
                          <a:prstClr val="black"/>
                        </a:solidFill>
                        <a:latin typeface="Cambria Math"/>
                      </a:rPr>
                      <m:t>)</m:t>
                    </m:r>
                    <m:r>
                      <a:rPr lang="en-US" sz="3200" i="1">
                        <a:solidFill>
                          <a:prstClr val="black"/>
                        </a:solidFill>
                        <a:latin typeface="Cambria Math"/>
                      </a:rPr>
                      <m:t>.</m:t>
                    </m:r>
                    <m:sSup>
                      <m:sSupPr>
                        <m:ctrlP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sz="32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−4</m:t>
                            </m:r>
                            <m:r>
                              <a:rPr lang="en-US" sz="32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solidFill>
                              <a:prstClr val="black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4702499"/>
                <a:ext cx="8982959" cy="770816"/>
              </a:xfrm>
              <a:prstGeom prst="rect">
                <a:avLst/>
              </a:prstGeom>
              <a:blipFill rotWithShape="1">
                <a:blip r:embed="rId9"/>
                <a:stretch>
                  <a:fillRect l="-1696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333" y="1980724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18752" y="3844169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4766118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99" y="2978692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4" action="ppaction://hlinksldjump"/>
          </p:cNvPr>
          <p:cNvSpPr/>
          <p:nvPr/>
        </p:nvSpPr>
        <p:spPr>
          <a:xfrm>
            <a:off x="10961299" y="6037673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771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Với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𝑔</m:t>
                    </m:r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sz="32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32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0" lang="en-US" sz="3200" b="0" i="1" u="none" strike="noStrike" kern="1200" cap="none" spc="0" normalizeH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−2</m:t>
                        </m:r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+5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−1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tính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(2)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?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=−5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1949346"/>
                <a:ext cx="8982960" cy="770816"/>
              </a:xfrm>
              <a:prstGeom prst="rect">
                <a:avLst/>
              </a:prstGeom>
              <a:blipFill rotWithShape="1">
                <a:blip r:embed="rId6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110221" y="3777441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C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=−3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1" y="3777441"/>
                <a:ext cx="8982959" cy="770816"/>
              </a:xfrm>
              <a:prstGeom prst="rect">
                <a:avLst/>
              </a:prstGeom>
              <a:blipFill rotWithShape="1">
                <a:blip r:embed="rId7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10219" y="286742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B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19" y="2867428"/>
                <a:ext cx="8982959" cy="770816"/>
              </a:xfrm>
              <a:prstGeom prst="rect">
                <a:avLst/>
              </a:prstGeom>
              <a:blipFill rotWithShape="1">
                <a:blip r:embed="rId8"/>
                <a:stretch>
                  <a:fillRect l="-1696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19589" y="468949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𝑔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=5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589" y="4689498"/>
                <a:ext cx="8982959" cy="770816"/>
              </a:xfrm>
              <a:prstGeom prst="rect">
                <a:avLst/>
              </a:prstGeom>
              <a:blipFill rotWithShape="1">
                <a:blip r:embed="rId9"/>
                <a:stretch>
                  <a:fillRect l="-1765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333" y="1980724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98012" y="2934156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4766118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806" y="3777441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4" action="ppaction://hlinksldjump"/>
          </p:cNvPr>
          <p:cNvSpPr/>
          <p:nvPr/>
        </p:nvSpPr>
        <p:spPr>
          <a:xfrm>
            <a:off x="11082069" y="6094563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179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Cho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hàm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số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8+</m:t>
                        </m:r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rad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Tính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+12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(1)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?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1110219" y="2978692"/>
            <a:ext cx="8982960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</a:rPr>
              <a:t>B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110220" y="2135992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sz="3200" dirty="0">
                <a:solidFill>
                  <a:prstClr val="black"/>
                </a:solidFill>
                <a:latin typeface="Arial" panose="020B0604020202020204" pitchFamily="34" charset="0"/>
              </a:rPr>
              <a:t>A</a:t>
            </a: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5.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110220" y="3845418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vi-VN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8.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10220" y="4702499"/>
            <a:ext cx="8982959" cy="77081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kumimoji="0" lang="vi-V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D. </a:t>
            </a:r>
            <a:r>
              <a:rPr lang="en-US" sz="3200" dirty="0" smtClean="0">
                <a:solidFill>
                  <a:prstClr val="black"/>
                </a:solidFill>
                <a:latin typeface="Arial" panose="020B0604020202020204" pitchFamily="34" charset="0"/>
              </a:rPr>
              <a:t>4.</a:t>
            </a:r>
            <a:endParaRPr kumimoji="0" lang="vi-V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9" y="3010192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18752" y="3844169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4766118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9" y="2199503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0" action="ppaction://hlinksldjump"/>
          </p:cNvPr>
          <p:cNvSpPr/>
          <p:nvPr/>
        </p:nvSpPr>
        <p:spPr>
          <a:xfrm>
            <a:off x="11099321" y="6067247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52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Snip Diagonal Corner Rectangle 3"/>
              <p:cNvSpPr/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Cho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hàm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số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𝑓</m:t>
                    </m:r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=2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−3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−5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Tập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nghiệm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của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phương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trình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𝑓</m:t>
                        </m:r>
                      </m:e>
                      <m:sup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</m:d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là?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Snip Diagonal Corner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36" y="199869"/>
                <a:ext cx="10526728" cy="1604597"/>
              </a:xfrm>
              <a:prstGeom prst="snip2Diag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110219" y="2978692"/>
                <a:ext cx="8982960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B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và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19" y="2978692"/>
                <a:ext cx="8982960" cy="770816"/>
              </a:xfrm>
              <a:prstGeom prst="rect">
                <a:avLst/>
              </a:prstGeom>
              <a:blipFill rotWithShape="1">
                <a:blip r:embed="rId6"/>
                <a:stretch>
                  <a:fillRect l="-1696" b="-13492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1110220" y="2135992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lang="en-US" sz="3200" dirty="0">
                    <a:solidFill>
                      <a:prstClr val="black"/>
                    </a:solidFill>
                    <a:latin typeface="Arial" panose="020B0604020202020204" pitchFamily="34" charset="0"/>
                  </a:rPr>
                  <a:t>A</a:t>
                </a: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=0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và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2135992"/>
                <a:ext cx="8982959" cy="770816"/>
              </a:xfrm>
              <a:prstGeom prst="rect">
                <a:avLst/>
              </a:prstGeom>
              <a:blipFill rotWithShape="1">
                <a:blip r:embed="rId7"/>
                <a:stretch>
                  <a:fillRect l="-1696" b="-1338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10220" y="3845418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</a:t>
                </a:r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và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5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3845418"/>
                <a:ext cx="8982959" cy="770816"/>
              </a:xfrm>
              <a:prstGeom prst="rect">
                <a:avLst/>
              </a:prstGeom>
              <a:blipFill rotWithShape="1">
                <a:blip r:embed="rId8"/>
                <a:stretch>
                  <a:fillRect l="-1696" b="-1269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1110220" y="4702499"/>
                <a:ext cx="8982959" cy="77081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defRPr/>
                </a:pPr>
                <a:r>
                  <a:rPr kumimoji="0" lang="vi-VN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D.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=−1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3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và</a:t>
                </a:r>
                <a:r>
                  <a:rPr kumimoji="0" lang="en-US" sz="3200" b="0" i="0" u="none" strike="noStrike" kern="1200" cap="none" spc="0" normalizeH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𝑥</m:t>
                    </m:r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−5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  <a:endParaRPr kumimoji="0" lang="vi-VN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220" y="4702499"/>
                <a:ext cx="8982959" cy="770816"/>
              </a:xfrm>
              <a:prstGeom prst="rect">
                <a:avLst/>
              </a:prstGeom>
              <a:blipFill rotWithShape="1">
                <a:blip r:embed="rId9"/>
                <a:stretch>
                  <a:fillRect l="-1696" b="-12598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659" y="3010192"/>
            <a:ext cx="805722" cy="7080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1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2"/>
          <a:stretch/>
        </p:blipFill>
        <p:spPr>
          <a:xfrm>
            <a:off x="9218752" y="3844169"/>
            <a:ext cx="804536" cy="7040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437" y="4766118"/>
            <a:ext cx="804742" cy="7071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639" y="2199503"/>
            <a:ext cx="804742" cy="643793"/>
          </a:xfrm>
          <a:prstGeom prst="rect">
            <a:avLst/>
          </a:prstGeom>
        </p:spPr>
      </p:pic>
      <p:pic>
        <p:nvPicPr>
          <p:cNvPr id="12" name="Picture 6" descr="Káº¿t quáº£ hÃ¬nh áº£nh cho hourglass gif png"/>
          <p:cNvPicPr>
            <a:picLocks noChangeAspect="1" noChangeArrowheads="1" noCrop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65055" y="6037673"/>
            <a:ext cx="1123689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388744" y="6346164"/>
            <a:ext cx="5828569" cy="445701"/>
          </a:xfrm>
          <a:prstGeom prst="rect">
            <a:avLst/>
          </a:prstGeom>
          <a:solidFill>
            <a:schemeClr val="accent2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Time: </a:t>
            </a:r>
            <a:r>
              <a:rPr lang="en-US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vi-VN" sz="2800" b="1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US" sz="2800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Left Arrow 13">
            <a:hlinkClick r:id="rId14" action="ppaction://hlinksldjump"/>
          </p:cNvPr>
          <p:cNvSpPr/>
          <p:nvPr/>
        </p:nvSpPr>
        <p:spPr>
          <a:xfrm>
            <a:off x="11107948" y="6067247"/>
            <a:ext cx="983411" cy="72461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vi-V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11E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137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3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5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eck mar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5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6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7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80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2" presetID="23" presetClass="entr" presetSubtype="3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rong Buzz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6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9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4" dur="59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58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4" grpId="0" animBg="1"/>
      <p:bldP spid="26" grpId="0" animBg="1"/>
      <p:bldP spid="42" grpId="0" animBg="1"/>
      <p:bldP spid="43" grpId="0" animBg="1"/>
      <p:bldP spid="44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858</Words>
  <Application>Microsoft Office PowerPoint</Application>
  <PresentationFormat>Custom</PresentationFormat>
  <Paragraphs>95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Cambria Math</vt:lpstr>
      <vt:lpstr>Tahoma</vt:lpstr>
      <vt:lpstr>Times New Roman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 Van Xin Em</dc:creator>
  <cp:lastModifiedBy>Dương Nguyễn Quốc</cp:lastModifiedBy>
  <cp:revision>45</cp:revision>
  <dcterms:created xsi:type="dcterms:W3CDTF">2018-07-11T14:54:56Z</dcterms:created>
  <dcterms:modified xsi:type="dcterms:W3CDTF">2021-03-31T17:29:11Z</dcterms:modified>
</cp:coreProperties>
</file>